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0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8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2880" cy="132588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CustomShape 1"/>
          <p:cNvSpPr/>
          <p:nvPr/>
        </p:nvSpPr>
        <p:spPr>
          <a:xfrm>
            <a:off x="1362600" y="0"/>
            <a:ext cx="9143280" cy="1890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b="1" lang="en-US" sz="4800">
                <a:solidFill>
                  <a:srgbClr val="ffffff"/>
                </a:solidFill>
                <a:latin typeface="Bookman Old Style"/>
              </a:rPr>
              <a:t>FLKR</a:t>
            </a:r>
            <a:endParaRPr/>
          </a:p>
        </p:txBody>
      </p:sp>
      <p:sp>
        <p:nvSpPr>
          <p:cNvPr id="73" name="CustomShape 2"/>
          <p:cNvSpPr/>
          <p:nvPr/>
        </p:nvSpPr>
        <p:spPr>
          <a:xfrm>
            <a:off x="1550880" y="2284200"/>
            <a:ext cx="9143280" cy="3452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ffffff"/>
                </a:solidFill>
                <a:latin typeface="Rockwell"/>
              </a:rPr>
              <a:t>Movie Reviews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ffffff"/>
                </a:solidFill>
                <a:latin typeface="Rockwell"/>
              </a:rPr>
              <a:t>By 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2400">
                <a:solidFill>
                  <a:srgbClr val="ffffff"/>
                </a:solidFill>
                <a:latin typeface="Rockwell"/>
              </a:rPr>
              <a:t>Vincent Moore, Ruchita Stephens, Skyler Richardson, Grigory Kashkin, and Benjamin Goddard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1092960" y="582840"/>
            <a:ext cx="10352880" cy="1325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r>
              <a:rPr b="1" lang="en-US" sz="3400">
                <a:solidFill>
                  <a:srgbClr val="ffffff"/>
                </a:solidFill>
                <a:latin typeface="Bookman Old Style"/>
              </a:rPr>
              <a:t>Query 1 </a:t>
            </a:r>
            <a:endParaRPr/>
          </a:p>
          <a:p>
            <a:endParaRPr/>
          </a:p>
          <a:p>
            <a:pPr>
              <a:lnSpc>
                <a:spcPct val="100000"/>
              </a:lnSpc>
              <a:buFont typeface="Wingdings" charset="2"/>
              <a:buChar char=""/>
            </a:pPr>
            <a:r>
              <a:rPr b="1" lang="en-US" sz="3400">
                <a:solidFill>
                  <a:srgbClr val="ffffff"/>
                </a:solidFill>
                <a:latin typeface="Bookman Old Style"/>
              </a:rPr>
              <a:t>See the top popular Movies </a:t>
            </a:r>
            <a:endParaRPr/>
          </a:p>
        </p:txBody>
      </p:sp>
      <p:sp>
        <p:nvSpPr>
          <p:cNvPr id="75" name="CustomShape 2"/>
          <p:cNvSpPr/>
          <p:nvPr/>
        </p:nvSpPr>
        <p:spPr>
          <a:xfrm>
            <a:off x="1586160" y="2017080"/>
            <a:ext cx="10729440" cy="37562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Rockwell"/>
              </a:rPr>
              <a:t>SELECT title_english, title_spanish, rt_audience_score, year, image_url_rt, image_url_imdb, rt_critic_score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Rockwell"/>
              </a:rPr>
              <a:t>FROM movie 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Rockwell"/>
              </a:rPr>
              <a:t>ORDER BY rt_audience_score 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Rockwell"/>
              </a:rPr>
              <a:t>DESC LIMIT 0, " + limit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913680" y="2499480"/>
            <a:ext cx="10352880" cy="3694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 sz="2000">
                <a:solidFill>
                  <a:srgbClr val="ffffff"/>
                </a:solidFill>
                <a:latin typeface="Rockwell"/>
              </a:rPr>
              <a:t>SELECT title_english, title_spanish, year, rt_audience_score, image_url_rt, image_url_imdb, rt_critic_score </a:t>
            </a:r>
            <a:endParaRPr/>
          </a:p>
          <a:p>
            <a:r>
              <a:rPr lang="en-US" sz="2000">
                <a:solidFill>
                  <a:srgbClr val="ffffff"/>
                </a:solidFill>
                <a:latin typeface="Rockwell"/>
              </a:rPr>
              <a:t>FROM movie </a:t>
            </a:r>
            <a:endParaRPr/>
          </a:p>
          <a:p>
            <a:r>
              <a:rPr lang="en-US" sz="2000">
                <a:solidFill>
                  <a:srgbClr val="ffffff"/>
                </a:solidFill>
                <a:latin typeface="Rockwell"/>
              </a:rPr>
              <a:t>WHERE title_english = '" + title + "' LIMIT 0, " + limit</a:t>
            </a:r>
            <a:endParaRPr/>
          </a:p>
          <a:p>
            <a:r>
              <a:rPr lang="en-US" sz="2000">
                <a:solidFill>
                  <a:srgbClr val="ffffff"/>
                </a:solidFill>
                <a:latin typeface="Rockwell"/>
              </a:rPr>
              <a:t>            </a:t>
            </a:r>
            <a:endParaRPr/>
          </a:p>
        </p:txBody>
      </p:sp>
      <p:sp>
        <p:nvSpPr>
          <p:cNvPr id="77" name="CustomShape 2"/>
          <p:cNvSpPr/>
          <p:nvPr/>
        </p:nvSpPr>
        <p:spPr>
          <a:xfrm>
            <a:off x="913680" y="609480"/>
            <a:ext cx="10352880" cy="1325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r>
              <a:rPr b="1" lang="en-US" sz="3400">
                <a:solidFill>
                  <a:srgbClr val="ffffff"/>
                </a:solidFill>
                <a:latin typeface="Bookman Old Style"/>
              </a:rPr>
              <a:t>Query 2 </a:t>
            </a:r>
            <a:endParaRPr/>
          </a:p>
          <a:p>
            <a:endParaRPr/>
          </a:p>
          <a:p>
            <a:pPr>
              <a:lnSpc>
                <a:spcPct val="100000"/>
              </a:lnSpc>
              <a:buFont typeface="Wingdings" charset="2"/>
              <a:buChar char=""/>
            </a:pPr>
            <a:r>
              <a:rPr b="1" lang="en-US" sz="3400">
                <a:solidFill>
                  <a:srgbClr val="ffffff"/>
                </a:solidFill>
                <a:latin typeface="Bookman Old Style"/>
              </a:rPr>
              <a:t>Get movie title specified by user</a:t>
            </a: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1309320" y="2311200"/>
            <a:ext cx="10352880" cy="3694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 sz="2000">
                <a:solidFill>
                  <a:srgbClr val="ffffff"/>
                </a:solidFill>
                <a:latin typeface="Rockwell"/>
              </a:rPr>
              <a:t>SELECT title_english, title_spanish, year, rt_audience_score, image_url_rt, image_url_imdb, rt_critic_score </a:t>
            </a:r>
            <a:endParaRPr/>
          </a:p>
          <a:p>
            <a:r>
              <a:rPr lang="en-US" sz="2000">
                <a:solidFill>
                  <a:srgbClr val="ffffff"/>
                </a:solidFill>
                <a:latin typeface="Rockwell"/>
              </a:rPr>
              <a:t>FROM movie AS m, movie_genre AS g </a:t>
            </a:r>
            <a:endParaRPr/>
          </a:p>
          <a:p>
            <a:r>
              <a:rPr lang="en-US" sz="2000">
                <a:solidFill>
                  <a:srgbClr val="ffffff"/>
                </a:solidFill>
                <a:latin typeface="Rockwell"/>
              </a:rPr>
              <a:t>WHERE g.genre = '" + genre + "' AND m.id = g.movie_id</a:t>
            </a:r>
            <a:endParaRPr/>
          </a:p>
          <a:p>
            <a:r>
              <a:rPr lang="en-US" sz="2000">
                <a:solidFill>
                  <a:srgbClr val="ffffff"/>
                </a:solidFill>
                <a:latin typeface="Rockwell"/>
              </a:rPr>
              <a:t> </a:t>
            </a:r>
            <a:r>
              <a:rPr lang="en-US" sz="2000">
                <a:solidFill>
                  <a:srgbClr val="ffffff"/>
                </a:solidFill>
                <a:latin typeface="Rockwell"/>
              </a:rPr>
              <a:t>ORDER BY rt_audience_score DESC LIMIT 0, " + limit</a:t>
            </a:r>
            <a:endParaRPr/>
          </a:p>
        </p:txBody>
      </p:sp>
      <p:sp>
        <p:nvSpPr>
          <p:cNvPr id="79" name="CustomShape 2"/>
          <p:cNvSpPr/>
          <p:nvPr/>
        </p:nvSpPr>
        <p:spPr>
          <a:xfrm>
            <a:off x="1101960" y="519840"/>
            <a:ext cx="10352880" cy="1325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r>
              <a:rPr b="1" lang="en-US" sz="3400">
                <a:solidFill>
                  <a:srgbClr val="ffffff"/>
                </a:solidFill>
                <a:latin typeface="Bookman Old Style"/>
              </a:rPr>
              <a:t>Query 3 </a:t>
            </a:r>
            <a:endParaRPr/>
          </a:p>
          <a:p>
            <a:endParaRPr/>
          </a:p>
          <a:p>
            <a:pPr>
              <a:lnSpc>
                <a:spcPct val="100000"/>
              </a:lnSpc>
              <a:buFont typeface="Wingdings" charset="2"/>
              <a:buChar char=""/>
            </a:pPr>
            <a:r>
              <a:rPr b="1" lang="en-US" sz="3400">
                <a:solidFill>
                  <a:srgbClr val="ffffff"/>
                </a:solidFill>
                <a:latin typeface="Bookman Old Style"/>
              </a:rPr>
              <a:t>Get movie genre specified by user</a:t>
            </a:r>
            <a:endParaRPr/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913680" y="448200"/>
            <a:ext cx="10461600" cy="1647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r>
              <a:rPr b="1" lang="en-US" sz="3100">
                <a:solidFill>
                  <a:srgbClr val="ffffff"/>
                </a:solidFill>
                <a:latin typeface="Bookman Old Style"/>
              </a:rPr>
              <a:t>Query 4</a:t>
            </a:r>
            <a:endParaRPr/>
          </a:p>
          <a:p>
            <a:endParaRPr/>
          </a:p>
          <a:p>
            <a:pPr>
              <a:lnSpc>
                <a:spcPct val="100000"/>
              </a:lnSpc>
              <a:buFont typeface="Wingdings" charset="2"/>
              <a:buChar char=""/>
            </a:pPr>
            <a:r>
              <a:rPr b="1" lang="en-US" sz="3100">
                <a:solidFill>
                  <a:srgbClr val="ffffff"/>
                </a:solidFill>
                <a:latin typeface="Bookman Old Style"/>
              </a:rPr>
              <a:t>Get director name specified by user</a:t>
            </a:r>
            <a:endParaRPr/>
          </a:p>
        </p:txBody>
      </p:sp>
      <p:sp>
        <p:nvSpPr>
          <p:cNvPr id="81" name="CustomShape 2"/>
          <p:cNvSpPr/>
          <p:nvPr/>
        </p:nvSpPr>
        <p:spPr>
          <a:xfrm>
            <a:off x="1622520" y="2474280"/>
            <a:ext cx="10783800" cy="3728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 sz="2000">
                <a:solidFill>
                  <a:srgbClr val="ffffff"/>
                </a:solidFill>
                <a:latin typeface="Rockwell"/>
              </a:rPr>
              <a:t>SELECT title_english, title_spanish, year, rt_audience_score, image_url_rt, image_url_imdb, rt_critic_score</a:t>
            </a:r>
            <a:endParaRPr/>
          </a:p>
          <a:p>
            <a:r>
              <a:rPr lang="en-US" sz="2000">
                <a:solidFill>
                  <a:srgbClr val="ffffff"/>
                </a:solidFill>
                <a:latin typeface="Rockwell"/>
              </a:rPr>
              <a:t> </a:t>
            </a:r>
            <a:r>
              <a:rPr lang="en-US" sz="2000">
                <a:solidFill>
                  <a:srgbClr val="ffffff"/>
                </a:solidFill>
                <a:latin typeface="Rockwell"/>
              </a:rPr>
              <a:t>FROM movie AS m, movie_director AS d </a:t>
            </a:r>
            <a:endParaRPr/>
          </a:p>
          <a:p>
            <a:r>
              <a:rPr lang="en-US" sz="2000">
                <a:solidFill>
                  <a:srgbClr val="ffffff"/>
                </a:solidFill>
                <a:latin typeface="Rockwell"/>
              </a:rPr>
              <a:t>WHERE d.director_name = '" + directorName + "' AND m.id = d.movie_id_id;</a:t>
            </a:r>
            <a:endParaRPr/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913680" y="609480"/>
            <a:ext cx="10352880" cy="1325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r>
              <a:rPr b="1" lang="en-US" sz="3400">
                <a:solidFill>
                  <a:srgbClr val="ffffff"/>
                </a:solidFill>
                <a:latin typeface="Bookman Old Style"/>
              </a:rPr>
              <a:t>Query 5</a:t>
            </a:r>
            <a:endParaRPr/>
          </a:p>
          <a:p>
            <a:endParaRPr/>
          </a:p>
          <a:p>
            <a:pPr>
              <a:lnSpc>
                <a:spcPct val="100000"/>
              </a:lnSpc>
              <a:buFont typeface="Wingdings" charset="2"/>
              <a:buChar char=""/>
            </a:pPr>
            <a:r>
              <a:rPr b="1" lang="en-US" sz="3400">
                <a:solidFill>
                  <a:srgbClr val="ffffff"/>
                </a:solidFill>
                <a:latin typeface="Bookman Old Style"/>
              </a:rPr>
              <a:t>Get actor name specified by user</a:t>
            </a:r>
            <a:endParaRPr/>
          </a:p>
        </p:txBody>
      </p:sp>
      <p:sp>
        <p:nvSpPr>
          <p:cNvPr id="83" name="CustomShape 2"/>
          <p:cNvSpPr/>
          <p:nvPr/>
        </p:nvSpPr>
        <p:spPr>
          <a:xfrm>
            <a:off x="1738440" y="2562120"/>
            <a:ext cx="10352880" cy="3694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 sz="2000">
                <a:solidFill>
                  <a:srgbClr val="ffffff"/>
                </a:solidFill>
                <a:latin typeface="Rockwell"/>
              </a:rPr>
              <a:t>SELECT title_english, title_spanish, year, rt_audience_score, image_url_rt, image_url_imdb, rt_critic_score</a:t>
            </a:r>
            <a:endParaRPr/>
          </a:p>
          <a:p>
            <a:r>
              <a:rPr lang="en-US" sz="2000">
                <a:solidFill>
                  <a:srgbClr val="ffffff"/>
                </a:solidFill>
                <a:latin typeface="Rockwell"/>
              </a:rPr>
              <a:t> </a:t>
            </a:r>
            <a:r>
              <a:rPr lang="en-US" sz="2000">
                <a:solidFill>
                  <a:srgbClr val="ffffff"/>
                </a:solidFill>
                <a:latin typeface="Rockwell"/>
              </a:rPr>
              <a:t>FROM movie AS m, movie_actor AS a </a:t>
            </a:r>
            <a:endParaRPr/>
          </a:p>
          <a:p>
            <a:r>
              <a:rPr lang="en-US" sz="2000">
                <a:solidFill>
                  <a:srgbClr val="ffffff"/>
                </a:solidFill>
                <a:latin typeface="Rockwell"/>
              </a:rPr>
              <a:t>WHERE a.actor_name = '" + actorName + "' AND m.id = a.movie_id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913680" y="609480"/>
            <a:ext cx="10352880" cy="1325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r>
              <a:rPr b="1" lang="en-US" sz="3400">
                <a:solidFill>
                  <a:srgbClr val="ffffff"/>
                </a:solidFill>
                <a:latin typeface="Bookman Old Style"/>
              </a:rPr>
              <a:t>Query 6</a:t>
            </a:r>
            <a:endParaRPr/>
          </a:p>
          <a:p>
            <a:endParaRPr/>
          </a:p>
          <a:p>
            <a:pPr>
              <a:lnSpc>
                <a:spcPct val="100000"/>
              </a:lnSpc>
              <a:buFont typeface="Wingdings" charset="2"/>
              <a:buChar char=""/>
            </a:pPr>
            <a:r>
              <a:rPr b="1" lang="en-US" sz="3400">
                <a:solidFill>
                  <a:srgbClr val="ffffff"/>
                </a:solidFill>
                <a:latin typeface="Bookman Old Style"/>
              </a:rPr>
              <a:t>get any tag name specified by user</a:t>
            </a:r>
            <a:endParaRPr/>
          </a:p>
        </p:txBody>
      </p:sp>
      <p:sp>
        <p:nvSpPr>
          <p:cNvPr id="85" name="CustomShape 2"/>
          <p:cNvSpPr/>
          <p:nvPr/>
        </p:nvSpPr>
        <p:spPr>
          <a:xfrm>
            <a:off x="1496520" y="2523240"/>
            <a:ext cx="10352880" cy="3694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lang="en-US" sz="2000">
                <a:solidFill>
                  <a:srgbClr val="ffffff"/>
                </a:solidFill>
                <a:latin typeface="Rockwell"/>
              </a:rPr>
              <a:t>SELECT m.title_english, m.title_spanish, m.year, m.rt_audience_score, m.image_url_rt, m.image_url_imdb, m.rt_critic_score </a:t>
            </a:r>
            <a:endParaRPr/>
          </a:p>
          <a:p>
            <a:r>
              <a:rPr lang="en-US" sz="2000">
                <a:solidFill>
                  <a:srgbClr val="ffffff"/>
                </a:solidFill>
                <a:latin typeface="Rockwell"/>
              </a:rPr>
              <a:t>FROM movie AS m, tag AS t, movie_tag AS mt </a:t>
            </a:r>
            <a:endParaRPr/>
          </a:p>
          <a:p>
            <a:r>
              <a:rPr lang="en-US" sz="2000">
                <a:solidFill>
                  <a:srgbClr val="ffffff"/>
                </a:solidFill>
                <a:latin typeface="Rockwell"/>
              </a:rPr>
              <a:t>WHERE t.id = mt.tag_id AND m.id = mt.movie_id AND t.tag_name = '" + tagName + "'"</a:t>
            </a: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913680" y="609480"/>
            <a:ext cx="10352880" cy="1325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r>
              <a:rPr b="1" lang="en-US" sz="3400">
                <a:solidFill>
                  <a:srgbClr val="ffffff"/>
                </a:solidFill>
                <a:latin typeface="Bookman Old Style"/>
              </a:rPr>
              <a:t>Query 7</a:t>
            </a:r>
            <a:endParaRPr/>
          </a:p>
          <a:p>
            <a:endParaRPr/>
          </a:p>
          <a:p>
            <a:pPr>
              <a:lnSpc>
                <a:spcPct val="100000"/>
              </a:lnSpc>
              <a:buFont typeface="Wingdings" charset="2"/>
              <a:buChar char=""/>
            </a:pPr>
            <a:r>
              <a:rPr b="1" lang="en-US" sz="3400">
                <a:solidFill>
                  <a:srgbClr val="ffffff"/>
                </a:solidFill>
                <a:latin typeface="Bookman Old Style"/>
              </a:rPr>
              <a:t>GET TOP POPULAR DIRECTOR </a:t>
            </a:r>
            <a:endParaRPr/>
          </a:p>
        </p:txBody>
      </p:sp>
      <p:sp>
        <p:nvSpPr>
          <p:cNvPr id="87" name="CustomShape 2"/>
          <p:cNvSpPr/>
          <p:nvPr/>
        </p:nvSpPr>
        <p:spPr>
          <a:xfrm>
            <a:off x="1586160" y="2176920"/>
            <a:ext cx="10352880" cy="3694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Rockwell"/>
              </a:rPr>
              <a:t>SELECT distinct md.director_name, avg(m.rt_audience_score)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Rockwell"/>
              </a:rPr>
              <a:t>FROM movie_director AS md, movie AS m 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Rockwell"/>
              </a:rPr>
              <a:t>WHERE md.movie_id = m.id  group by md.director_name 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Rockwell"/>
              </a:rPr>
              <a:t>HAVING count(*)&gt;20 order by avg(m.rt_audience_score) desc, md.director_name limit 20</a:t>
            </a:r>
            <a:endParaRPr/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913680" y="609480"/>
            <a:ext cx="10352880" cy="1325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/>
          <a:p>
            <a:r>
              <a:rPr b="1" lang="en-US" sz="3400">
                <a:solidFill>
                  <a:srgbClr val="ffffff"/>
                </a:solidFill>
                <a:latin typeface="Bookman Old Style"/>
              </a:rPr>
              <a:t>Query 8</a:t>
            </a:r>
            <a:endParaRPr/>
          </a:p>
          <a:p>
            <a:endParaRPr/>
          </a:p>
          <a:p>
            <a:pPr>
              <a:lnSpc>
                <a:spcPct val="100000"/>
              </a:lnSpc>
              <a:buFont typeface="Wingdings" charset="2"/>
              <a:buChar char=""/>
            </a:pPr>
            <a:r>
              <a:rPr b="1" lang="en-US" sz="3400">
                <a:solidFill>
                  <a:srgbClr val="ffffff"/>
                </a:solidFill>
                <a:latin typeface="Bookman Old Style"/>
              </a:rPr>
              <a:t>GET TOP POPULAR ACTOR</a:t>
            </a:r>
            <a:endParaRPr/>
          </a:p>
        </p:txBody>
      </p:sp>
      <p:sp>
        <p:nvSpPr>
          <p:cNvPr id="89" name="CustomShape 2"/>
          <p:cNvSpPr/>
          <p:nvPr/>
        </p:nvSpPr>
        <p:spPr>
          <a:xfrm>
            <a:off x="1609200" y="2248560"/>
            <a:ext cx="10352880" cy="3694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Rockwell"/>
              </a:rPr>
              <a:t>SELECT distinct ma.actor_name, avg(m.rt_audience_score)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Rockwell"/>
              </a:rPr>
              <a:t>FROM movie_actor AS ma, movie AS m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Rockwell"/>
              </a:rPr>
              <a:t>WHERE ma.movie_id = m.id group by ma.actor_name</a:t>
            </a:r>
            <a:endParaRPr/>
          </a:p>
          <a:p>
            <a:pPr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Rockwell"/>
              </a:rPr>
              <a:t>HAVING count(*) &gt; 30 order by avg(m.rt_audience_score) desc, ma.actor_name limit 20</a:t>
            </a:r>
            <a:endParaRPr/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